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CC"/>
    <a:srgbClr val="00B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519" autoAdjust="0"/>
  </p:normalViewPr>
  <p:slideViewPr>
    <p:cSldViewPr snapToGrid="0">
      <p:cViewPr varScale="1">
        <p:scale>
          <a:sx n="46" d="100"/>
          <a:sy n="46" d="100"/>
        </p:scale>
        <p:origin x="107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3BAF9-D5D2-4FF7-BB86-DFE1724AC2A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E0378-9C89-4CBF-93F8-EE2A8AF0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6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Captions (clockwise): </a:t>
            </a:r>
          </a:p>
          <a:p>
            <a:pPr marL="171450" indent="-1714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Air Force Cyberspace Command (P) unofficial emblem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 Oct 08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AFCYBER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Command proposed structure</a:t>
            </a:r>
          </a:p>
          <a:p>
            <a:pPr marL="171450" indent="-1714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Maj Gen William Lord, Commander,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AFCYBER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Command (P)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--------------------------------------------------------------------------------------</a:t>
            </a:r>
          </a:p>
          <a:p>
            <a:pPr marL="171450" indent="-1714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Lt Gen Lord retired as the AF CIO in Aug 2012</a:t>
            </a:r>
          </a:p>
          <a:p>
            <a:pPr marL="171450" indent="-171450">
              <a:buFontTx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PPlan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intent was to </a:t>
            </a:r>
            <a:r>
              <a:rPr lang="en-US" baseline="0" dirty="0">
                <a:latin typeface="Arial" panose="020B0604020202020204" pitchFamily="34" charset="0"/>
                <a:cs typeface="Arial" panose="020B0604020202020204" pitchFamily="34" charset="0"/>
              </a:rPr>
              <a:t>activate then </a:t>
            </a:r>
            <a:r>
              <a:rPr lang="en-US" baseline="0" dirty="0" err="1">
                <a:latin typeface="Arial" panose="020B0604020202020204" pitchFamily="34" charset="0"/>
                <a:cs typeface="Arial" panose="020B0604020202020204" pitchFamily="34" charset="0"/>
              </a:rPr>
              <a:t>redesignate</a:t>
            </a:r>
            <a:r>
              <a:rPr lang="en-US" baseline="0" dirty="0">
                <a:latin typeface="Arial" panose="020B0604020202020204" pitchFamily="34" charset="0"/>
                <a:cs typeface="Arial" panose="020B0604020202020204" pitchFamily="34" charset="0"/>
              </a:rPr>
              <a:t> the former Strategic Air Command &amp;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AFCA was to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redesignate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24th Air</a:t>
            </a:r>
            <a:r>
              <a:rPr lang="en-US" baseline="0" dirty="0">
                <a:latin typeface="Arial" panose="020B0604020202020204" pitchFamily="34" charset="0"/>
                <a:cs typeface="Arial" panose="020B0604020202020204" pitchFamily="34" charset="0"/>
              </a:rPr>
              <a:t> Force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Peterson, Scott, Barksdale, Offutt,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Lackland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Langley (competed for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AFCYBER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home)</a:t>
            </a:r>
          </a:p>
          <a:p>
            <a:pPr marL="171450" indent="-171450">
              <a:buFontTx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Assigned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-24th AF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-67th Network Warfare Wing (Cyberspace Wing)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-688th Information Operations Wing (Cyberspace Wing)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-450th Electronic Warfare Wing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-689th Combat Communications Wing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E0378-9C89-4CBF-93F8-EE2A8AF076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64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018" y="660533"/>
            <a:ext cx="2380142" cy="2380142"/>
          </a:xfrm>
          <a:prstGeom prst="rect">
            <a:avLst/>
          </a:prstGeom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406401" y="1"/>
            <a:ext cx="1462617" cy="6718300"/>
          </a:xfrm>
          <a:prstGeom prst="rect">
            <a:avLst/>
          </a:prstGeom>
          <a:solidFill>
            <a:srgbClr val="0084CC"/>
          </a:solidFill>
          <a:ln w="9525">
            <a:solidFill>
              <a:srgbClr val="00B9E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b="1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ChangeArrowheads="1"/>
          </p:cNvSpPr>
          <p:nvPr userDrawn="1"/>
        </p:nvSpPr>
        <p:spPr bwMode="auto">
          <a:xfrm>
            <a:off x="304800" y="3657600"/>
            <a:ext cx="1625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b="1" dirty="0">
              <a:solidFill>
                <a:srgbClr val="000000"/>
              </a:solidFill>
            </a:endParaRPr>
          </a:p>
        </p:txBody>
      </p:sp>
      <p:sp>
        <p:nvSpPr>
          <p:cNvPr id="7" name="Rectangle 22"/>
          <p:cNvSpPr>
            <a:spLocks noChangeArrowheads="1"/>
          </p:cNvSpPr>
          <p:nvPr userDrawn="1"/>
        </p:nvSpPr>
        <p:spPr bwMode="auto">
          <a:xfrm>
            <a:off x="304800" y="4800600"/>
            <a:ext cx="1625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b="1" dirty="0">
              <a:solidFill>
                <a:srgbClr val="000000"/>
              </a:solidFill>
            </a:endParaRPr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321733" y="5715000"/>
            <a:ext cx="1625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b="1" dirty="0">
              <a:solidFill>
                <a:srgbClr val="000000"/>
              </a:solidFill>
            </a:endParaRPr>
          </a:p>
        </p:txBody>
      </p:sp>
      <p:sp>
        <p:nvSpPr>
          <p:cNvPr id="9" name="Rectangle 24"/>
          <p:cNvSpPr>
            <a:spLocks noChangeArrowheads="1"/>
          </p:cNvSpPr>
          <p:nvPr userDrawn="1"/>
        </p:nvSpPr>
        <p:spPr bwMode="auto">
          <a:xfrm>
            <a:off x="304800" y="6324600"/>
            <a:ext cx="1625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b="1" dirty="0">
              <a:solidFill>
                <a:srgbClr val="000000"/>
              </a:solidFill>
            </a:endParaRP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7213600" y="5410201"/>
            <a:ext cx="30480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b="1" dirty="0">
              <a:solidFill>
                <a:srgbClr val="000000"/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391400" y="2040559"/>
            <a:ext cx="4602842" cy="4813811"/>
            <a:chOff x="6657821" y="3503249"/>
            <a:chExt cx="2241395" cy="2230244"/>
          </a:xfrm>
        </p:grpSpPr>
        <p:pic>
          <p:nvPicPr>
            <p:cNvPr id="15" name="Picture 14" descr="fist_lightning.png"/>
            <p:cNvPicPr>
              <a:picLocks noChangeAspect="1"/>
            </p:cNvPicPr>
            <p:nvPr/>
          </p:nvPicPr>
          <p:blipFill>
            <a:blip r:embed="rId3" cstate="screen">
              <a:duotone>
                <a:srgbClr val="E7E6E6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1967" r="3934" b="6449"/>
            <a:stretch>
              <a:fillRect/>
            </a:stretch>
          </p:blipFill>
          <p:spPr>
            <a:xfrm>
              <a:off x="6664379" y="3582794"/>
              <a:ext cx="2217082" cy="20125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Rectangle 15"/>
            <p:cNvSpPr/>
            <p:nvPr/>
          </p:nvSpPr>
          <p:spPr bwMode="auto">
            <a:xfrm>
              <a:off x="6657821" y="3503249"/>
              <a:ext cx="2241395" cy="2230244"/>
            </a:xfrm>
            <a:prstGeom prst="rect">
              <a:avLst/>
            </a:prstGeom>
            <a:solidFill>
              <a:sysClr val="window" lastClr="FFFFFF">
                <a:alpha val="46000"/>
              </a:sys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b="1" dirty="0">
                <a:solidFill>
                  <a:sysClr val="window" lastClr="FFFFFF"/>
                </a:solidFill>
              </a:endParaRPr>
            </a:p>
          </p:txBody>
        </p:sp>
      </p:grp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8080"/>
            <a:ext cx="1752600" cy="18624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59089" y="3523128"/>
            <a:ext cx="7935132" cy="93673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4C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5659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>
                <a:solidFill>
                  <a:srgbClr val="0084C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8" y="1317355"/>
            <a:ext cx="11603424" cy="507492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803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0084CC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lang="en-US" dirty="0"/>
              <a:t>PROVIDING THE REINS OF COMMAND</a:t>
            </a:r>
          </a:p>
        </p:txBody>
      </p:sp>
    </p:spTree>
    <p:extLst>
      <p:ext uri="{BB962C8B-B14F-4D97-AF65-F5344CB8AC3E}">
        <p14:creationId xmlns:p14="http://schemas.microsoft.com/office/powerpoint/2010/main" val="414995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sz="2400" b="1" dirty="0">
                <a:solidFill>
                  <a:srgbClr val="0084C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9966" y="1332854"/>
            <a:ext cx="5709834" cy="50369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32854"/>
            <a:ext cx="5730498" cy="50369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803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0084CC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lang="en-US"/>
              <a:t>PROVIDING THE REINS OF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418" y="108488"/>
            <a:ext cx="6721394" cy="85240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400" b="1">
                <a:solidFill>
                  <a:srgbClr val="0084C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476" y="1359372"/>
            <a:ext cx="57651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76" y="2183284"/>
            <a:ext cx="5765099" cy="418651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9" y="1359372"/>
            <a:ext cx="576149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83284"/>
            <a:ext cx="5761494" cy="41865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64803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0084CC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lang="en-US"/>
              <a:t>PROVIDING THE REINS OF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9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PROVIDING THE REINS OF COMMAND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459" y="2064870"/>
            <a:ext cx="3393081" cy="339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52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74957" y="39660"/>
            <a:ext cx="7129220" cy="936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468" y="1379349"/>
            <a:ext cx="11603424" cy="5023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803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0084CC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lang="en-US"/>
              <a:t>PROVIDING THE REINS OF COMMAND</a:t>
            </a:r>
            <a:endParaRPr lang="en-US" dirty="0"/>
          </a:p>
        </p:txBody>
      </p:sp>
      <p:grpSp>
        <p:nvGrpSpPr>
          <p:cNvPr id="7" name="Group 55"/>
          <p:cNvGrpSpPr>
            <a:grpSpLocks/>
          </p:cNvGrpSpPr>
          <p:nvPr userDrawn="1"/>
        </p:nvGrpSpPr>
        <p:grpSpPr bwMode="auto">
          <a:xfrm>
            <a:off x="30996" y="1039297"/>
            <a:ext cx="12073180" cy="107574"/>
            <a:chOff x="0" y="534"/>
            <a:chExt cx="5443" cy="85"/>
          </a:xfrm>
          <a:solidFill>
            <a:srgbClr val="0084CC"/>
          </a:solidFill>
        </p:grpSpPr>
        <p:sp>
          <p:nvSpPr>
            <p:cNvPr id="8" name="Rectangle 56"/>
            <p:cNvSpPr>
              <a:spLocks noChangeArrowheads="1"/>
            </p:cNvSpPr>
            <p:nvPr/>
          </p:nvSpPr>
          <p:spPr bwMode="auto">
            <a:xfrm>
              <a:off x="3739" y="534"/>
              <a:ext cx="247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9" name="Rectangle 57"/>
            <p:cNvSpPr>
              <a:spLocks noChangeArrowheads="1"/>
            </p:cNvSpPr>
            <p:nvPr/>
          </p:nvSpPr>
          <p:spPr bwMode="auto">
            <a:xfrm>
              <a:off x="4012" y="534"/>
              <a:ext cx="221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0" name="Rectangle 58"/>
            <p:cNvSpPr>
              <a:spLocks noChangeArrowheads="1"/>
            </p:cNvSpPr>
            <p:nvPr/>
          </p:nvSpPr>
          <p:spPr bwMode="auto">
            <a:xfrm>
              <a:off x="4260" y="534"/>
              <a:ext cx="197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1" name="Rectangle 59"/>
            <p:cNvSpPr>
              <a:spLocks noChangeArrowheads="1"/>
            </p:cNvSpPr>
            <p:nvPr/>
          </p:nvSpPr>
          <p:spPr bwMode="auto">
            <a:xfrm>
              <a:off x="4484" y="534"/>
              <a:ext cx="174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2" name="Rectangle 60"/>
            <p:cNvSpPr>
              <a:spLocks noChangeArrowheads="1"/>
            </p:cNvSpPr>
            <p:nvPr/>
          </p:nvSpPr>
          <p:spPr bwMode="auto">
            <a:xfrm>
              <a:off x="4684" y="534"/>
              <a:ext cx="150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3" name="Rectangle 61"/>
            <p:cNvSpPr>
              <a:spLocks noChangeArrowheads="1"/>
            </p:cNvSpPr>
            <p:nvPr/>
          </p:nvSpPr>
          <p:spPr bwMode="auto">
            <a:xfrm>
              <a:off x="4859" y="534"/>
              <a:ext cx="127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4" name="Rectangle 62"/>
            <p:cNvSpPr>
              <a:spLocks noChangeArrowheads="1"/>
            </p:cNvSpPr>
            <p:nvPr/>
          </p:nvSpPr>
          <p:spPr bwMode="auto">
            <a:xfrm>
              <a:off x="0" y="534"/>
              <a:ext cx="3711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5" name="Rectangle 63"/>
            <p:cNvSpPr>
              <a:spLocks noChangeArrowheads="1"/>
            </p:cNvSpPr>
            <p:nvPr/>
          </p:nvSpPr>
          <p:spPr bwMode="auto">
            <a:xfrm>
              <a:off x="5350" y="534"/>
              <a:ext cx="45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6" name="Rectangle 64"/>
            <p:cNvSpPr>
              <a:spLocks noChangeArrowheads="1"/>
            </p:cNvSpPr>
            <p:nvPr/>
          </p:nvSpPr>
          <p:spPr bwMode="auto">
            <a:xfrm>
              <a:off x="5254" y="534"/>
              <a:ext cx="70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7" name="Rectangle 65"/>
            <p:cNvSpPr>
              <a:spLocks noChangeArrowheads="1"/>
            </p:cNvSpPr>
            <p:nvPr/>
          </p:nvSpPr>
          <p:spPr bwMode="auto">
            <a:xfrm>
              <a:off x="5139" y="534"/>
              <a:ext cx="91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8" name="Rectangle 66"/>
            <p:cNvSpPr>
              <a:spLocks noChangeArrowheads="1"/>
            </p:cNvSpPr>
            <p:nvPr/>
          </p:nvSpPr>
          <p:spPr bwMode="auto">
            <a:xfrm>
              <a:off x="5011" y="534"/>
              <a:ext cx="102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  <p:sp>
          <p:nvSpPr>
            <p:cNvPr id="19" name="Rectangle 67"/>
            <p:cNvSpPr>
              <a:spLocks noChangeArrowheads="1"/>
            </p:cNvSpPr>
            <p:nvPr/>
          </p:nvSpPr>
          <p:spPr bwMode="auto">
            <a:xfrm>
              <a:off x="5420" y="534"/>
              <a:ext cx="23" cy="85"/>
            </a:xfrm>
            <a:prstGeom prst="rect">
              <a:avLst/>
            </a:prstGeom>
            <a:grpFill/>
            <a:ln w="12700">
              <a:solidFill>
                <a:srgbClr val="00B9E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>
              <a:sp3d extrusionH="57150">
                <a:bevelT w="82550" h="38100" prst="coolSlant"/>
              </a:sp3d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67" b="1" dirty="0">
                <a:ln>
                  <a:solidFill>
                    <a:srgbClr val="0084CC"/>
                  </a:solidFill>
                </a:ln>
                <a:solidFill>
                  <a:srgbClr val="0084CC"/>
                </a:solidFill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4" y="12083"/>
            <a:ext cx="1116858" cy="111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5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0" r:id="rId2"/>
    <p:sldLayoutId id="2147483652" r:id="rId3"/>
    <p:sldLayoutId id="2147483653" r:id="rId4"/>
    <p:sldLayoutId id="2147483655" r:id="rId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400" b="1" kern="1200" dirty="0" smtClean="0">
          <a:solidFill>
            <a:srgbClr val="0084CC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6430" y="2322746"/>
            <a:ext cx="7724600" cy="32829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/>
              <a:t>History Highlight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" y="1236039"/>
            <a:ext cx="10108248" cy="6173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Feb 2006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~ HQ USAF released a vision statement calling for the creation of a cyber com­mand to protect the nation from an “electronic Pearl Harbor.”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PROVIDING THE REINS OF COMMAND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88" y="1918118"/>
            <a:ext cx="9901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AFCYBER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was stood up as a provisional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MAJCOM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 2007-2008, intending IOC by 1 Oct 08.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					 This never came to be.</a:t>
            </a:r>
          </a:p>
        </p:txBody>
      </p:sp>
      <p:sp>
        <p:nvSpPr>
          <p:cNvPr id="8" name="Rectangle 7"/>
          <p:cNvSpPr/>
          <p:nvPr/>
        </p:nvSpPr>
        <p:spPr>
          <a:xfrm>
            <a:off x="8882743" y="4818518"/>
            <a:ext cx="34042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Scott AFB was one of six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installations competing to house the new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MAJCOM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9" name="Rectangle 8"/>
          <p:cNvSpPr/>
          <p:nvPr/>
        </p:nvSpPr>
        <p:spPr>
          <a:xfrm>
            <a:off x="30162" y="5956306"/>
            <a:ext cx="121618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AFCYBER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MAJCOM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never activated, the mission was assigned to the newly created 24th AF (18 Aug 2009) with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Lackland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AFB selected as its HQ.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59" y="2451887"/>
            <a:ext cx="1915771" cy="236190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128457" y="4927978"/>
            <a:ext cx="1927973" cy="738664"/>
          </a:xfrm>
          <a:prstGeom prst="rect">
            <a:avLst/>
          </a:prstGeom>
          <a:solidFill>
            <a:srgbClr val="D2DFE9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Maj Gen William Lord,  AFCYBER (P)’s 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first (and only) CC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0068" y="1368004"/>
            <a:ext cx="2050739" cy="205073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322130" y="3810354"/>
            <a:ext cx="2738677" cy="738664"/>
          </a:xfrm>
          <a:prstGeom prst="rect">
            <a:avLst/>
          </a:prstGeom>
          <a:solidFill>
            <a:srgbClr val="D2DFE9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 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PPlan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the Air Force Communications Agency was to be redesignated 24th Air Force </a:t>
            </a:r>
          </a:p>
        </p:txBody>
      </p:sp>
    </p:spTree>
    <p:extLst>
      <p:ext uri="{BB962C8B-B14F-4D97-AF65-F5344CB8AC3E}">
        <p14:creationId xmlns:p14="http://schemas.microsoft.com/office/powerpoint/2010/main" val="4111319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9F1C37B29B7419C96933444D5557C" ma:contentTypeVersion="5" ma:contentTypeDescription="Create a new document." ma:contentTypeScope="" ma:versionID="f1dffd850bef42c4b22f23736b4b48ae">
  <xsd:schema xmlns:xsd="http://www.w3.org/2001/XMLSchema" xmlns:xs="http://www.w3.org/2001/XMLSchema" xmlns:p="http://schemas.microsoft.com/office/2006/metadata/properties" xmlns:ns2="88c9fdf0-d4ec-444e-b84a-e982fb9ab3a0" xmlns:ns3="bac4e3eb-747f-43bc-bf10-c1bbb893ecac" targetNamespace="http://schemas.microsoft.com/office/2006/metadata/properties" ma:root="true" ma:fieldsID="f37c72aa44ee06c9a94b6a1defc32de5" ns2:_="" ns3:_="">
    <xsd:import namespace="88c9fdf0-d4ec-444e-b84a-e982fb9ab3a0"/>
    <xsd:import namespace="bac4e3eb-747f-43bc-bf10-c1bbb893ecac"/>
    <xsd:element name="properties">
      <xsd:complexType>
        <xsd:sequence>
          <xsd:element name="documentManagement">
            <xsd:complexType>
              <xsd:all>
                <xsd:element ref="ns2:h0deeea1ee8c485da2c650dbfea1631d" minOccurs="0"/>
                <xsd:element ref="ns3:TaxCatchAll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c9fdf0-d4ec-444e-b84a-e982fb9ab3a0" elementFormDefault="qualified">
    <xsd:import namespace="http://schemas.microsoft.com/office/2006/documentManagement/types"/>
    <xsd:import namespace="http://schemas.microsoft.com/office/infopath/2007/PartnerControls"/>
    <xsd:element name="h0deeea1ee8c485da2c650dbfea1631d" ma:index="9" nillable="true" ma:taxonomy="true" ma:internalName="h0deeea1ee8c485da2c650dbfea1631d" ma:taxonomyFieldName="Category" ma:displayName="Category" ma:default="" ma:fieldId="{10deeea1-ee8c-485d-a2c6-50dbfea1631d}" ma:sspId="95476efd-2625-4ffb-b020-68dbe4abf389" ma:termSetId="babd3d5c-b418-4bd5-9d2a-fd4c398db4e4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4e3eb-747f-43bc-bf10-c1bbb893ecac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e5971fe-cf10-4a92-a5e5-d40c7766f9e2}" ma:internalName="TaxCatchAll" ma:showField="CatchAllData" ma:web="7ca35ff0-f803-4a2f-a860-c05debaa57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c4e3eb-747f-43bc-bf10-c1bbb893ecac">
      <Value>4</Value>
    </TaxCatchAll>
    <h0deeea1ee8c485da2c650dbfea1631d xmlns="88c9fdf0-d4ec-444e-b84a-e982fb9ab3a0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49b77afc-d1d5-44ad-a224-df594f59f1df</TermId>
        </TermInfo>
      </Terms>
    </h0deeea1ee8c485da2c650dbfea1631d>
  </documentManagement>
</p:properties>
</file>

<file path=customXml/itemProps1.xml><?xml version="1.0" encoding="utf-8"?>
<ds:datastoreItem xmlns:ds="http://schemas.openxmlformats.org/officeDocument/2006/customXml" ds:itemID="{7854850E-73DB-4106-B223-43B46C7627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E36FE0-8053-4231-9C90-5B4CA9F310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c9fdf0-d4ec-444e-b84a-e982fb9ab3a0"/>
    <ds:schemaRef ds:uri="bac4e3eb-747f-43bc-bf10-c1bbb893ec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16F8B3-E4D4-410B-B55E-27FA8F13FA5E}">
  <ds:schemaRefs>
    <ds:schemaRef ds:uri="http://schemas.microsoft.com/office/2006/documentManagement/types"/>
    <ds:schemaRef ds:uri="bac4e3eb-747f-43bc-bf10-c1bbb893ecac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88c9fdf0-d4ec-444e-b84a-e982fb9ab3a0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271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Copperplate Gothic Bold</vt:lpstr>
      <vt:lpstr>Verdana</vt:lpstr>
      <vt:lpstr>Office Theme</vt:lpstr>
      <vt:lpstr>History Highlight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MELISSA L Capt USAF ACC AFNIC/NIX</dc:creator>
  <cp:lastModifiedBy>William Higginbotham</cp:lastModifiedBy>
  <cp:revision>23</cp:revision>
  <dcterms:created xsi:type="dcterms:W3CDTF">2019-12-10T14:31:15Z</dcterms:created>
  <dcterms:modified xsi:type="dcterms:W3CDTF">2024-02-25T22:51:13Z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_dlc_DocIdItemGuid">
    <vt:lpwstr>bc55a3c7-72e2-4fc3-b0a1-98e38fa8344b</vt:lpwstr>
  </property>
  <property fmtid="{D5CDD505-2E9C-101B-9397-08002B2CF9AE}" pid="4" name="ContentTypeId">
    <vt:lpwstr>0x0101009DD9F1C37B29B7419C96933444D5557C</vt:lpwstr>
  </property>
  <property fmtid="{D5CDD505-2E9C-101B-9397-08002B2CF9AE}" pid="5" name="_dlc_DocId">
    <vt:lpwstr>M5UV3XTYEY2P-1178388589-38</vt:lpwstr>
  </property>
  <property fmtid="{D5CDD505-2E9C-101B-9397-08002B2CF9AE}" pid="6" name="_dlc_DocIdUrl">
    <vt:lpwstr>https://cs2.eis.af.mil/sites/22584/cc/_layouts/15/DocIdRedir.aspx?ID=M5UV3XTYEY2P-1178388589-38, M5UV3XTYEY2P-1178388589-38</vt:lpwstr>
  </property>
  <property fmtid="{D5CDD505-2E9C-101B-9397-08002B2CF9AE}" pid="7" name="Category">
    <vt:lpwstr>4;#Template|49b77afc-d1d5-44ad-a224-df594f59f1df</vt:lpwstr>
  </property>
</Properties>
</file>