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92" r:id="rId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52" autoAdjust="0"/>
  </p:normalViewPr>
  <p:slideViewPr>
    <p:cSldViewPr snapToGrid="0">
      <p:cViewPr varScale="1">
        <p:scale>
          <a:sx n="51" d="100"/>
          <a:sy n="51" d="100"/>
        </p:scale>
        <p:origin x="868" y="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AD135F3-E211-4FC7-87F7-08434F8AEC35}" type="datetimeFigureOut">
              <a:rPr lang="en-US" smtClean="0"/>
              <a:t>2/25/2024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B350662-8542-4798-B32A-DC93BEFE7B8C}" type="slidenum">
              <a:rPr lang="en-US" smtClean="0"/>
              <a:t>‹#›</a:t>
            </a:fld>
            <a:endParaRPr lang="en-US"/>
          </a:p>
        </p:txBody>
      </p:sp>
    </p:spTree>
    <p:extLst>
      <p:ext uri="{BB962C8B-B14F-4D97-AF65-F5344CB8AC3E}">
        <p14:creationId xmlns:p14="http://schemas.microsoft.com/office/powerpoint/2010/main" val="3359730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Captions (clockwise): </a:t>
            </a:r>
          </a:p>
          <a:p>
            <a:r>
              <a:rPr lang="en-US" sz="1100" kern="1200" dirty="0">
                <a:solidFill>
                  <a:schemeClr val="tx1"/>
                </a:solidFill>
                <a:effectLst/>
                <a:latin typeface="+mn-lt"/>
                <a:ea typeface="+mn-ea"/>
                <a:cs typeface="+mn-cs"/>
              </a:rPr>
              <a:t>- Air Force Communications Service emblem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0" baseline="0" dirty="0"/>
              <a:t>- Newly freed US POWs aboard a C-141 from Hanoi, 28 Mar, 1973 </a:t>
            </a:r>
          </a:p>
          <a:p>
            <a:r>
              <a:rPr lang="en-US" sz="1100" i="0" baseline="0" dirty="0"/>
              <a:t>- Unofficial 1st AACS Squadron Mobile emblem</a:t>
            </a:r>
          </a:p>
          <a:p>
            <a:r>
              <a:rPr lang="en-US" sz="1100" i="0" baseline="0" dirty="0"/>
              <a:t>- Navy </a:t>
            </a:r>
            <a:r>
              <a:rPr lang="en-US" sz="1100" i="0" baseline="0" dirty="0" err="1"/>
              <a:t>Cmdr</a:t>
            </a:r>
            <a:r>
              <a:rPr lang="en-US" sz="1100" i="0" baseline="0" dirty="0"/>
              <a:t> Raymond </a:t>
            </a:r>
            <a:r>
              <a:rPr lang="en-US" sz="1100" i="0" baseline="0" dirty="0" err="1"/>
              <a:t>Vohden</a:t>
            </a:r>
            <a:r>
              <a:rPr lang="en-US" sz="1100" i="0" baseline="0" dirty="0"/>
              <a:t> greeted by MAC/CV at Scott AFB 14 Feb 1973</a:t>
            </a:r>
          </a:p>
          <a:p>
            <a:r>
              <a:rPr lang="en-US" sz="1100" i="0" baseline="0" dirty="0"/>
              <a:t>- TSgt Joseph Harvey &amp; SSgt Antoine Kristol AN/MRC-108 Radio Jeep; AFCS </a:t>
            </a:r>
            <a:r>
              <a:rPr lang="en-US" sz="1100" i="1" baseline="0" dirty="0"/>
              <a:t>Intercom</a:t>
            </a:r>
            <a:r>
              <a:rPr lang="en-US" sz="1100" i="0" baseline="0" dirty="0"/>
              <a:t>, 9 Mar 1973, </a:t>
            </a:r>
            <a:r>
              <a:rPr lang="en-US" sz="1100" i="0" baseline="0" dirty="0" err="1"/>
              <a:t>pg</a:t>
            </a:r>
            <a:r>
              <a:rPr lang="en-US" sz="1100" i="0" baseline="0" dirty="0"/>
              <a:t> 1</a:t>
            </a:r>
          </a:p>
          <a:p>
            <a:pPr marL="0" indent="0">
              <a:buFontTx/>
              <a:buNone/>
            </a:pPr>
            <a:r>
              <a:rPr lang="en-US" sz="1100" kern="1200" dirty="0">
                <a:solidFill>
                  <a:schemeClr val="tx1"/>
                </a:solidFill>
                <a:effectLst/>
                <a:latin typeface="+mn-lt"/>
                <a:ea typeface="+mn-ea"/>
                <a:cs typeface="+mn-cs"/>
              </a:rPr>
              <a:t>--------------------------------------------------------------------------------------</a:t>
            </a:r>
          </a:p>
          <a:p>
            <a:pPr marL="0" indent="0">
              <a:buFontTx/>
              <a:buNone/>
            </a:pPr>
            <a:r>
              <a:rPr lang="en-US" sz="1100" kern="1200" dirty="0">
                <a:solidFill>
                  <a:schemeClr val="tx1"/>
                </a:solidFill>
                <a:effectLst/>
                <a:latin typeface="+mn-lt"/>
                <a:ea typeface="+mn-ea"/>
                <a:cs typeface="+mn-cs"/>
              </a:rPr>
              <a:t>-Navy Cmdr. Raymond </a:t>
            </a:r>
            <a:r>
              <a:rPr lang="en-US" sz="1100" kern="1200" dirty="0" err="1">
                <a:solidFill>
                  <a:schemeClr val="tx1"/>
                </a:solidFill>
                <a:effectLst/>
                <a:latin typeface="+mn-lt"/>
                <a:ea typeface="+mn-ea"/>
                <a:cs typeface="+mn-cs"/>
              </a:rPr>
              <a:t>Vohden</a:t>
            </a:r>
            <a:r>
              <a:rPr lang="en-US" sz="1100" kern="1200" dirty="0">
                <a:solidFill>
                  <a:schemeClr val="tx1"/>
                </a:solidFill>
                <a:effectLst/>
                <a:latin typeface="+mn-lt"/>
                <a:ea typeface="+mn-ea"/>
                <a:cs typeface="+mn-cs"/>
              </a:rPr>
              <a:t> is the first man off the C-141 </a:t>
            </a:r>
            <a:r>
              <a:rPr lang="en-US" sz="1100" kern="1200" dirty="0" err="1">
                <a:solidFill>
                  <a:schemeClr val="tx1"/>
                </a:solidFill>
                <a:effectLst/>
                <a:latin typeface="+mn-lt"/>
                <a:ea typeface="+mn-ea"/>
                <a:cs typeface="+mn-cs"/>
              </a:rPr>
              <a:t>Starlifter</a:t>
            </a:r>
            <a:r>
              <a:rPr lang="en-US" sz="1100" kern="1200" dirty="0">
                <a:solidFill>
                  <a:schemeClr val="tx1"/>
                </a:solidFill>
                <a:effectLst/>
                <a:latin typeface="+mn-lt"/>
                <a:ea typeface="+mn-ea"/>
                <a:cs typeface="+mn-cs"/>
              </a:rPr>
              <a:t> and is greeted by the Military Airlift Command Vice-chair Lt. Gen. Jay T. Robbins. The POW's were released a few days earlier by North Vietnam and arrived at Scott Air Force Base at 11:05 p.m., Feb. 14, 1973, on their journey home. </a:t>
            </a:r>
            <a:br>
              <a:rPr lang="en-US" sz="1100" kern="1200" dirty="0">
                <a:solidFill>
                  <a:schemeClr val="tx1"/>
                </a:solidFill>
                <a:effectLst/>
                <a:latin typeface="+mn-lt"/>
                <a:ea typeface="+mn-ea"/>
                <a:cs typeface="+mn-cs"/>
              </a:rPr>
            </a:br>
            <a:endParaRPr lang="en-US" sz="1100" kern="1200" dirty="0">
              <a:solidFill>
                <a:schemeClr val="tx1"/>
              </a:solidFill>
              <a:effectLst/>
              <a:latin typeface="+mn-lt"/>
              <a:ea typeface="+mn-ea"/>
              <a:cs typeface="+mn-cs"/>
            </a:endParaRPr>
          </a:p>
          <a:p>
            <a:pPr marL="0" indent="0">
              <a:buFontTx/>
              <a:buNone/>
            </a:pPr>
            <a:r>
              <a:rPr lang="en-US" sz="1100" kern="1200" dirty="0">
                <a:solidFill>
                  <a:schemeClr val="tx1"/>
                </a:solidFill>
                <a:effectLst/>
                <a:latin typeface="+mn-lt"/>
                <a:ea typeface="+mn-ea"/>
                <a:cs typeface="+mn-cs"/>
              </a:rPr>
              <a:t>-</a:t>
            </a:r>
            <a:r>
              <a:rPr lang="en-US" sz="1100" kern="1200" dirty="0" err="1">
                <a:solidFill>
                  <a:schemeClr val="tx1"/>
                </a:solidFill>
                <a:effectLst/>
                <a:latin typeface="+mn-lt"/>
                <a:ea typeface="+mn-ea"/>
                <a:cs typeface="+mn-cs"/>
              </a:rPr>
              <a:t>Vohden</a:t>
            </a:r>
            <a:r>
              <a:rPr lang="en-US" sz="1100" kern="1200" dirty="0">
                <a:solidFill>
                  <a:schemeClr val="tx1"/>
                </a:solidFill>
                <a:effectLst/>
                <a:latin typeface="+mn-lt"/>
                <a:ea typeface="+mn-ea"/>
                <a:cs typeface="+mn-cs"/>
              </a:rPr>
              <a:t> captivity (65-73)</a:t>
            </a:r>
          </a:p>
          <a:p>
            <a:pPr marL="0" indent="0">
              <a:buFontTx/>
              <a:buNone/>
            </a:pPr>
            <a:endParaRPr lang="en-US" sz="1100" kern="1200" dirty="0">
              <a:solidFill>
                <a:schemeClr val="tx1"/>
              </a:solidFill>
              <a:effectLst/>
              <a:latin typeface="+mn-lt"/>
              <a:ea typeface="+mn-ea"/>
              <a:cs typeface="+mn-cs"/>
            </a:endParaRPr>
          </a:p>
          <a:p>
            <a:pPr marL="0" indent="0">
              <a:buFontTx/>
              <a:buNone/>
            </a:pPr>
            <a:r>
              <a:rPr lang="en-US" sz="1100" kern="1200" dirty="0">
                <a:solidFill>
                  <a:schemeClr val="tx1"/>
                </a:solidFill>
                <a:effectLst/>
                <a:latin typeface="+mn-lt"/>
                <a:ea typeface="+mn-ea"/>
                <a:cs typeface="+mn-cs"/>
              </a:rPr>
              <a:t>-Total of 591 POWs from Hanoi.  Consisted of 7 trips into Hanoi with a backup at Da Nang.  One Mobster and a AN/MRC-­108 radio jeep per location.  These seven Mob deployments supported a total of 54 C­‐141 missions, which carried 40 POWs each</a:t>
            </a:r>
          </a:p>
          <a:p>
            <a:pPr marL="0" indent="0">
              <a:buFontTx/>
              <a:buNone/>
            </a:pPr>
            <a:endParaRPr lang="en-US" sz="1100" kern="1200" dirty="0">
              <a:solidFill>
                <a:schemeClr val="tx1"/>
              </a:solidFill>
              <a:effectLst/>
              <a:latin typeface="+mn-lt"/>
              <a:ea typeface="+mn-ea"/>
              <a:cs typeface="+mn-cs"/>
            </a:endParaRPr>
          </a:p>
          <a:p>
            <a:pPr marL="0" indent="0">
              <a:buFontTx/>
              <a:buNone/>
            </a:pPr>
            <a:r>
              <a:rPr lang="en-US" sz="1100" kern="1200" dirty="0">
                <a:solidFill>
                  <a:schemeClr val="tx1"/>
                </a:solidFill>
                <a:effectLst/>
                <a:latin typeface="+mn-lt"/>
                <a:ea typeface="+mn-ea"/>
                <a:cs typeface="+mn-cs"/>
              </a:rPr>
              <a:t>-1st Combat Communications Squadron / 435</a:t>
            </a:r>
            <a:r>
              <a:rPr lang="en-US" sz="1100" kern="1200" baseline="30000" dirty="0">
                <a:solidFill>
                  <a:schemeClr val="tx1"/>
                </a:solidFill>
                <a:effectLst/>
                <a:latin typeface="+mn-lt"/>
                <a:ea typeface="+mn-ea"/>
                <a:cs typeface="+mn-cs"/>
              </a:rPr>
              <a:t>th</a:t>
            </a:r>
            <a:r>
              <a:rPr lang="en-US" sz="1100" kern="1200" dirty="0">
                <a:solidFill>
                  <a:schemeClr val="tx1"/>
                </a:solidFill>
                <a:effectLst/>
                <a:latin typeface="+mn-lt"/>
                <a:ea typeface="+mn-ea"/>
                <a:cs typeface="+mn-cs"/>
              </a:rPr>
              <a:t> Air Ground Operations Wing / </a:t>
            </a:r>
            <a:r>
              <a:rPr lang="en-US" sz="1100" kern="1200" dirty="0" err="1">
                <a:solidFill>
                  <a:schemeClr val="tx1"/>
                </a:solidFill>
                <a:effectLst/>
                <a:latin typeface="+mn-lt"/>
                <a:ea typeface="+mn-ea"/>
                <a:cs typeface="+mn-cs"/>
              </a:rPr>
              <a:t>Ramstein</a:t>
            </a:r>
            <a:r>
              <a:rPr lang="en-US" sz="1100" kern="1200" dirty="0">
                <a:solidFill>
                  <a:schemeClr val="tx1"/>
                </a:solidFill>
                <a:effectLst/>
                <a:latin typeface="+mn-lt"/>
                <a:ea typeface="+mn-ea"/>
                <a:cs typeface="+mn-cs"/>
              </a:rPr>
              <a:t> AB, Germany</a:t>
            </a:r>
          </a:p>
          <a:p>
            <a:pPr marL="0" indent="0">
              <a:buFontTx/>
              <a:buNone/>
            </a:pPr>
            <a:endParaRPr lang="en-US" sz="1100" kern="1200" dirty="0">
              <a:solidFill>
                <a:schemeClr val="tx1"/>
              </a:solidFill>
              <a:effectLst/>
              <a:latin typeface="+mn-lt"/>
              <a:ea typeface="+mn-ea"/>
              <a:cs typeface="+mn-cs"/>
            </a:endParaRPr>
          </a:p>
          <a:p>
            <a:pPr marL="0" indent="0">
              <a:buFontTx/>
              <a:buNone/>
            </a:pPr>
            <a:r>
              <a:rPr lang="en-US" sz="1100" kern="1200" dirty="0">
                <a:solidFill>
                  <a:schemeClr val="tx1"/>
                </a:solidFill>
                <a:effectLst/>
                <a:latin typeface="+mn-lt"/>
                <a:ea typeface="+mn-ea"/>
                <a:cs typeface="+mn-cs"/>
              </a:rPr>
              <a:t>1st Mobile Communications Group participated in Operation Homecoming, the repatriation of American prisoners of war held by the North Vietnamese.  Living up to the command’s motto of the first in and the last out, the group’s personnel were on the first aircraft to land at </a:t>
            </a:r>
            <a:r>
              <a:rPr lang="en-US" sz="1100" kern="1200" dirty="0" err="1">
                <a:solidFill>
                  <a:schemeClr val="tx1"/>
                </a:solidFill>
                <a:effectLst/>
                <a:latin typeface="+mn-lt"/>
                <a:ea typeface="+mn-ea"/>
                <a:cs typeface="+mn-cs"/>
              </a:rPr>
              <a:t>Gia</a:t>
            </a:r>
            <a:r>
              <a:rPr lang="en-US" sz="1100" kern="1200" dirty="0">
                <a:solidFill>
                  <a:schemeClr val="tx1"/>
                </a:solidFill>
                <a:effectLst/>
                <a:latin typeface="+mn-lt"/>
                <a:ea typeface="+mn-ea"/>
                <a:cs typeface="+mn-cs"/>
              </a:rPr>
              <a:t> Lam Airport in Hanoi, North Vietnam, and were on the last aircraft to depart.  Within 10 minutes of the initial landing at Hanoi, the group established contact with Clark AB, Philippines, and the first C-141 medical evacuation aircraft was on its way to pick up the prisoners.  Meanwhile, at Clark AB, other AFCS combat communicators helped set up hundreds of telephone lines and circuits for the free Americans to call their families and friends in the United States.  </a:t>
            </a:r>
          </a:p>
          <a:p>
            <a:pPr marL="0" indent="0">
              <a:buFontTx/>
              <a:buNone/>
            </a:pP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350662-8542-4798-B32A-DC93BEFE7B8C}" type="slidenum">
              <a:rPr lang="en-US" smtClean="0"/>
              <a:t>1</a:t>
            </a:fld>
            <a:endParaRPr lang="en-US"/>
          </a:p>
        </p:txBody>
      </p:sp>
    </p:spTree>
    <p:extLst>
      <p:ext uri="{BB962C8B-B14F-4D97-AF65-F5344CB8AC3E}">
        <p14:creationId xmlns:p14="http://schemas.microsoft.com/office/powerpoint/2010/main" val="3367353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6_BUMPER">
    <p:spTree>
      <p:nvGrpSpPr>
        <p:cNvPr id="1" name=""/>
        <p:cNvGrpSpPr/>
        <p:nvPr/>
      </p:nvGrpSpPr>
      <p:grpSpPr>
        <a:xfrm>
          <a:off x="0" y="0"/>
          <a:ext cx="0" cy="0"/>
          <a:chOff x="0" y="0"/>
          <a:chExt cx="0" cy="0"/>
        </a:xfrm>
      </p:grpSpPr>
      <p:sp>
        <p:nvSpPr>
          <p:cNvPr id="3" name="Rectangle 22"/>
          <p:cNvSpPr>
            <a:spLocks noGrp="1" noChangeArrowheads="1"/>
          </p:cNvSpPr>
          <p:nvPr>
            <p:ph type="title"/>
          </p:nvPr>
        </p:nvSpPr>
        <p:spPr bwMode="auto">
          <a:xfrm>
            <a:off x="4515582" y="76200"/>
            <a:ext cx="7506292" cy="753142"/>
          </a:xfrm>
          <a:prstGeom prst="rect">
            <a:avLst/>
          </a:prstGeom>
          <a:noFill/>
          <a:ln w="12700">
            <a:noFill/>
            <a:miter lim="800000"/>
            <a:headEnd/>
            <a:tailEnd/>
          </a:ln>
        </p:spPr>
        <p:txBody>
          <a:bodyPr vert="horz" wrap="square" lIns="85725" tIns="39688" rIns="85725" bIns="39688" numCol="1" anchor="ctr" anchorCtr="0" compatLnSpc="1">
            <a:prstTxWarp prst="textNoShape">
              <a:avLst/>
            </a:prstTxWarp>
          </a:bodyPr>
          <a:lstStyle>
            <a:lvl1pPr>
              <a:defRPr sz="2640">
                <a:latin typeface="Verdana" pitchFamily="34" charset="0"/>
                <a:ea typeface="Verdana" pitchFamily="34" charset="0"/>
                <a:cs typeface="Verdana" pitchFamily="34" charset="0"/>
              </a:defRPr>
            </a:lvl1pPr>
          </a:lstStyle>
          <a:p>
            <a:pPr lvl="0"/>
            <a:r>
              <a:rPr lang="en-US" dirty="0"/>
              <a:t>Click to Edit Master Title Style:</a:t>
            </a:r>
          </a:p>
        </p:txBody>
      </p:sp>
      <p:pic>
        <p:nvPicPr>
          <p:cNvPr id="4" name="Picture 3" descr="PP_Footer.jpg"/>
          <p:cNvPicPr>
            <a:picLocks noChangeAspect="1"/>
          </p:cNvPicPr>
          <p:nvPr userDrawn="1"/>
        </p:nvPicPr>
        <p:blipFill>
          <a:blip r:embed="rId2" cstate="screen"/>
          <a:stretch>
            <a:fillRect/>
          </a:stretch>
        </p:blipFill>
        <p:spPr>
          <a:xfrm>
            <a:off x="0" y="6581554"/>
            <a:ext cx="12192000" cy="276446"/>
          </a:xfrm>
          <a:prstGeom prst="rect">
            <a:avLst/>
          </a:prstGeom>
        </p:spPr>
      </p:pic>
      <p:sp>
        <p:nvSpPr>
          <p:cNvPr id="6" name="Rectangle 37"/>
          <p:cNvSpPr>
            <a:spLocks noChangeArrowheads="1"/>
          </p:cNvSpPr>
          <p:nvPr userDrawn="1"/>
        </p:nvSpPr>
        <p:spPr bwMode="auto">
          <a:xfrm>
            <a:off x="3947140" y="2390776"/>
            <a:ext cx="7315200" cy="1371600"/>
          </a:xfrm>
          <a:prstGeom prst="rect">
            <a:avLst/>
          </a:prstGeom>
          <a:noFill/>
          <a:ln w="12700">
            <a:noFill/>
            <a:miter lim="800000"/>
            <a:headEnd/>
            <a:tailEnd/>
          </a:ln>
        </p:spPr>
        <p:txBody>
          <a:bodyPr lIns="102870" tIns="47626" rIns="102870" bIns="47626" anchor="b"/>
          <a:lstStyle/>
          <a:p>
            <a:pPr algn="ctr">
              <a:lnSpc>
                <a:spcPct val="80000"/>
              </a:lnSpc>
            </a:pPr>
            <a:endParaRPr lang="en-US" sz="4320" i="1" dirty="0">
              <a:solidFill>
                <a:srgbClr val="000000"/>
              </a:solidFill>
            </a:endParaRPr>
          </a:p>
        </p:txBody>
      </p:sp>
      <p:grpSp>
        <p:nvGrpSpPr>
          <p:cNvPr id="7" name="Group 6"/>
          <p:cNvGrpSpPr/>
          <p:nvPr userDrawn="1"/>
        </p:nvGrpSpPr>
        <p:grpSpPr>
          <a:xfrm>
            <a:off x="8151282" y="2928646"/>
            <a:ext cx="4014216" cy="3594821"/>
            <a:chOff x="6657821" y="3503249"/>
            <a:chExt cx="2241395" cy="2230244"/>
          </a:xfrm>
        </p:grpSpPr>
        <p:pic>
          <p:nvPicPr>
            <p:cNvPr id="8" name="Picture 7" descr="fist_lightning.png"/>
            <p:cNvPicPr>
              <a:picLocks noChangeAspect="1"/>
            </p:cNvPicPr>
            <p:nvPr/>
          </p:nvPicPr>
          <p:blipFill>
            <a:blip r:embed="rId3" cstate="screen">
              <a:duotone>
                <a:srgbClr val="E7E6E6">
                  <a:shade val="45000"/>
                  <a:satMod val="135000"/>
                </a:srgbClr>
                <a:prstClr val="white"/>
              </a:duotone>
              <a:extLst>
                <a:ext uri="{28A0092B-C50C-407E-A947-70E740481C1C}">
                  <a14:useLocalDpi xmlns:a14="http://schemas.microsoft.com/office/drawing/2010/main"/>
                </a:ext>
              </a:extLst>
            </a:blip>
            <a:srcRect l="1967" r="3934" b="6449"/>
            <a:stretch>
              <a:fillRect/>
            </a:stretch>
          </p:blipFill>
          <p:spPr>
            <a:xfrm>
              <a:off x="6664379" y="3582794"/>
              <a:ext cx="2217082" cy="2012583"/>
            </a:xfrm>
            <a:prstGeom prst="rect">
              <a:avLst/>
            </a:prstGeom>
            <a:noFill/>
            <a:ln>
              <a:noFill/>
            </a:ln>
          </p:spPr>
        </p:pic>
        <p:sp>
          <p:nvSpPr>
            <p:cNvPr id="9" name="Rectangle 8"/>
            <p:cNvSpPr/>
            <p:nvPr/>
          </p:nvSpPr>
          <p:spPr bwMode="auto">
            <a:xfrm>
              <a:off x="6657821" y="3503249"/>
              <a:ext cx="2241395" cy="2230244"/>
            </a:xfrm>
            <a:prstGeom prst="rect">
              <a:avLst/>
            </a:prstGeom>
            <a:solidFill>
              <a:sysClr val="window" lastClr="FFFFFF">
                <a:alpha val="46000"/>
              </a:sys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97252" rtl="0" eaLnBrk="1" fontAlgn="base" latinLnBrk="0" hangingPunct="1">
                <a:lnSpc>
                  <a:spcPct val="100000"/>
                </a:lnSpc>
                <a:spcBef>
                  <a:spcPct val="0"/>
                </a:spcBef>
                <a:spcAft>
                  <a:spcPct val="0"/>
                </a:spcAft>
                <a:buClrTx/>
                <a:buSzTx/>
                <a:buFontTx/>
                <a:buNone/>
                <a:tabLst/>
                <a:defRPr/>
              </a:pPr>
              <a:endParaRPr kumimoji="0" lang="en-US" sz="960" b="1" i="0" u="none" strike="noStrike" kern="1200" cap="none" spc="0" normalizeH="0" baseline="0" noProof="0" dirty="0">
                <a:ln>
                  <a:noFill/>
                </a:ln>
                <a:solidFill>
                  <a:sysClr val="window" lastClr="FFFFFF"/>
                </a:solidFill>
                <a:effectLst/>
                <a:uLnTx/>
                <a:uFillTx/>
                <a:latin typeface="Arial" charset="0"/>
                <a:ea typeface="+mn-ea"/>
                <a:cs typeface="+mn-cs"/>
              </a:endParaRPr>
            </a:p>
          </p:txBody>
        </p:sp>
      </p:grpSp>
      <p:sp>
        <p:nvSpPr>
          <p:cNvPr id="11" name="Rectangle 10"/>
          <p:cNvSpPr/>
          <p:nvPr userDrawn="1"/>
        </p:nvSpPr>
        <p:spPr bwMode="auto">
          <a:xfrm>
            <a:off x="7145079" y="-208826"/>
            <a:ext cx="5046922" cy="6787825"/>
          </a:xfrm>
          <a:prstGeom prst="rect">
            <a:avLst/>
          </a:prstGeom>
          <a:gradFill flip="none" rotWithShape="1">
            <a:gsLst>
              <a:gs pos="49000">
                <a:schemeClr val="tx1">
                  <a:alpha val="0"/>
                </a:schemeClr>
              </a:gs>
              <a:gs pos="100000">
                <a:srgbClr val="3D6D9B">
                  <a:alpha val="80000"/>
                </a:srgbClr>
              </a:gs>
            </a:gsLst>
            <a:lin ang="2700000" scaled="1"/>
            <a:tileRect/>
          </a:gradFill>
          <a:ln w="9525" cap="flat" cmpd="sng" algn="ctr">
            <a:no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marL="0" marR="0" indent="0" algn="l" defTabSz="1097252" rtl="0" eaLnBrk="1" fontAlgn="base" latinLnBrk="0" hangingPunct="1">
              <a:lnSpc>
                <a:spcPct val="100000"/>
              </a:lnSpc>
              <a:spcBef>
                <a:spcPct val="0"/>
              </a:spcBef>
              <a:spcAft>
                <a:spcPct val="0"/>
              </a:spcAft>
              <a:buClrTx/>
              <a:buSzTx/>
              <a:buFontTx/>
              <a:buNone/>
              <a:tabLst/>
            </a:pPr>
            <a:endParaRPr kumimoji="0" lang="en-US" sz="960" b="1" i="0" u="none" strike="noStrike" cap="none" normalizeH="0" baseline="0" dirty="0">
              <a:ln>
                <a:noFill/>
              </a:ln>
              <a:solidFill>
                <a:schemeClr val="bg1"/>
              </a:solidFill>
              <a:effectLst/>
              <a:latin typeface="Arial" charset="0"/>
            </a:endParaRPr>
          </a:p>
        </p:txBody>
      </p:sp>
      <p:sp>
        <p:nvSpPr>
          <p:cNvPr id="10" name="TextBox 9"/>
          <p:cNvSpPr txBox="1"/>
          <p:nvPr userDrawn="1"/>
        </p:nvSpPr>
        <p:spPr>
          <a:xfrm>
            <a:off x="0" y="6562727"/>
            <a:ext cx="12192000" cy="295276"/>
          </a:xfrm>
          <a:prstGeom prst="rect">
            <a:avLst/>
          </a:prstGeom>
          <a:gradFill flip="none" rotWithShape="1">
            <a:gsLst>
              <a:gs pos="81000">
                <a:srgbClr val="38628A"/>
              </a:gs>
              <a:gs pos="33000">
                <a:srgbClr val="0E1822"/>
              </a:gs>
            </a:gsLst>
            <a:lin ang="16200000" scaled="0"/>
            <a:tileRect/>
          </a:gradFill>
          <a:ln w="12700">
            <a:noFill/>
            <a:miter lim="800000"/>
            <a:headEnd/>
            <a:tailEnd/>
          </a:ln>
        </p:spPr>
        <p:txBody>
          <a:bodyPr vert="horz" wrap="square" lIns="77153" tIns="35719" rIns="77153" bIns="35719" numCol="1" anchor="ctr" anchorCtr="0" compatLnSpc="1">
            <a:prstTxWarp prst="textNoShape">
              <a:avLst/>
            </a:prstTxWarp>
          </a:bodyPr>
          <a:lstStyle/>
          <a:p>
            <a:pPr marL="0" marR="0" lvl="0" indent="-308615" algn="ctr" defTabSz="914400" rtl="0" eaLnBrk="0" fontAlgn="base" latinLnBrk="0" hangingPunct="0">
              <a:lnSpc>
                <a:spcPts val="1296"/>
              </a:lnSpc>
              <a:spcBef>
                <a:spcPct val="20000"/>
              </a:spcBef>
              <a:spcAft>
                <a:spcPct val="0"/>
              </a:spcAft>
              <a:buClr>
                <a:srgbClr val="000000"/>
              </a:buClr>
              <a:buSzTx/>
              <a:buFontTx/>
              <a:buNone/>
              <a:tabLst/>
              <a:defRPr/>
            </a:pPr>
            <a:r>
              <a:rPr kumimoji="0" lang="en-US" sz="1440" b="1" i="1"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rPr>
              <a:t>Providing the Reins of Command</a:t>
            </a:r>
          </a:p>
        </p:txBody>
      </p:sp>
    </p:spTree>
    <p:extLst>
      <p:ext uri="{BB962C8B-B14F-4D97-AF65-F5344CB8AC3E}">
        <p14:creationId xmlns:p14="http://schemas.microsoft.com/office/powerpoint/2010/main" val="192592621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PP_header.jpg"/>
          <p:cNvPicPr>
            <a:picLocks noChangeAspect="1"/>
          </p:cNvPicPr>
          <p:nvPr userDrawn="1"/>
        </p:nvPicPr>
        <p:blipFill rotWithShape="1">
          <a:blip r:embed="rId3" cstate="screen"/>
          <a:srcRect t="9167"/>
          <a:stretch/>
        </p:blipFill>
        <p:spPr>
          <a:xfrm flipV="1">
            <a:off x="0" y="0"/>
            <a:ext cx="12192000" cy="995082"/>
          </a:xfrm>
          <a:prstGeom prst="rect">
            <a:avLst/>
          </a:prstGeom>
        </p:spPr>
      </p:pic>
      <p:sp>
        <p:nvSpPr>
          <p:cNvPr id="1028" name="Rectangle 23"/>
          <p:cNvSpPr>
            <a:spLocks noGrp="1" noChangeArrowheads="1"/>
          </p:cNvSpPr>
          <p:nvPr>
            <p:ph type="body" idx="1"/>
          </p:nvPr>
        </p:nvSpPr>
        <p:spPr bwMode="auto">
          <a:xfrm>
            <a:off x="304800" y="1095500"/>
            <a:ext cx="11582400" cy="5212080"/>
          </a:xfrm>
          <a:prstGeom prst="rect">
            <a:avLst/>
          </a:prstGeom>
          <a:noFill/>
          <a:ln w="12700">
            <a:noFill/>
            <a:miter lim="800000"/>
            <a:headEnd/>
            <a:tailEnd/>
          </a:ln>
        </p:spPr>
        <p:txBody>
          <a:bodyPr vert="horz" wrap="square" lIns="85725" tIns="39688" rIns="85725" bIns="3968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Rectangle 22"/>
          <p:cNvSpPr>
            <a:spLocks noGrp="1" noChangeArrowheads="1"/>
          </p:cNvSpPr>
          <p:nvPr>
            <p:ph type="title"/>
          </p:nvPr>
        </p:nvSpPr>
        <p:spPr bwMode="auto">
          <a:xfrm>
            <a:off x="4515582" y="76200"/>
            <a:ext cx="7506290" cy="753142"/>
          </a:xfrm>
          <a:prstGeom prst="rect">
            <a:avLst/>
          </a:prstGeom>
          <a:noFill/>
          <a:ln w="12700">
            <a:noFill/>
            <a:miter lim="800000"/>
            <a:headEnd/>
            <a:tailEnd/>
          </a:ln>
        </p:spPr>
        <p:txBody>
          <a:bodyPr vert="horz" wrap="square" lIns="85725" tIns="39688" rIns="85725" bIns="39688" numCol="1" anchor="ctr" anchorCtr="0" compatLnSpc="1">
            <a:prstTxWarp prst="textNoShape">
              <a:avLst/>
            </a:prstTxWarp>
          </a:bodyPr>
          <a:lstStyle/>
          <a:p>
            <a:pPr lvl="0"/>
            <a:r>
              <a:rPr lang="en-US" dirty="0"/>
              <a:t>Click to Edit Master Title Style:</a:t>
            </a: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681" y="35860"/>
            <a:ext cx="908272" cy="908272"/>
          </a:xfrm>
          <a:prstGeom prst="ellipse">
            <a:avLst/>
          </a:prstGeom>
        </p:spPr>
      </p:pic>
      <p:sp>
        <p:nvSpPr>
          <p:cNvPr id="8" name="TextBox 7"/>
          <p:cNvSpPr txBox="1"/>
          <p:nvPr userDrawn="1"/>
        </p:nvSpPr>
        <p:spPr>
          <a:xfrm>
            <a:off x="0" y="6562726"/>
            <a:ext cx="12192000" cy="295275"/>
          </a:xfrm>
          <a:prstGeom prst="rect">
            <a:avLst/>
          </a:prstGeom>
          <a:gradFill flip="none" rotWithShape="1">
            <a:gsLst>
              <a:gs pos="81000">
                <a:srgbClr val="38628A"/>
              </a:gs>
              <a:gs pos="33000">
                <a:srgbClr val="0E1822"/>
              </a:gs>
            </a:gsLst>
            <a:lin ang="16200000" scaled="0"/>
            <a:tileRect/>
          </a:gradFill>
          <a:ln w="12700">
            <a:noFill/>
            <a:miter lim="800000"/>
            <a:headEnd/>
            <a:tailEnd/>
          </a:ln>
        </p:spPr>
        <p:txBody>
          <a:bodyPr vert="horz" wrap="square" lIns="85725" tIns="39688" rIns="85725" bIns="39688" numCol="1" anchor="ctr" anchorCtr="0" compatLnSpc="1">
            <a:prstTxWarp prst="textNoShape">
              <a:avLst/>
            </a:prstTxWarp>
          </a:bodyPr>
          <a:lstStyle/>
          <a:p>
            <a:pPr lvl="0" algn="ctr"/>
            <a:r>
              <a:rPr lang="en-US" sz="1440" b="1" i="1" dirty="0">
                <a:latin typeface="Verdana" panose="020B0604030504040204" pitchFamily="34" charset="0"/>
                <a:ea typeface="Verdana" panose="020B0604030504040204" pitchFamily="34" charset="0"/>
              </a:rPr>
              <a:t>Providing the Reins of Command</a:t>
            </a:r>
          </a:p>
        </p:txBody>
      </p:sp>
    </p:spTree>
    <p:extLst>
      <p:ext uri="{BB962C8B-B14F-4D97-AF65-F5344CB8AC3E}">
        <p14:creationId xmlns:p14="http://schemas.microsoft.com/office/powerpoint/2010/main" val="4050265599"/>
      </p:ext>
    </p:extLst>
  </p:cSld>
  <p:clrMap bg1="dk2" tx1="lt1" bg2="dk1" tx2="lt2" accent1="accent1" accent2="accent2" accent3="accent3" accent4="accent4" accent5="accent5" accent6="accent6" hlink="hlink" folHlink="folHlink"/>
  <p:sldLayoutIdLst>
    <p:sldLayoutId id="2147483662" r:id="rId1"/>
  </p:sldLayoutIdLst>
  <p:transition spd="med">
    <p:fade/>
  </p:transition>
  <p:txStyles>
    <p:titleStyle>
      <a:lvl1pPr algn="r" rtl="0" eaLnBrk="0" fontAlgn="base" hangingPunct="0">
        <a:lnSpc>
          <a:spcPct val="90000"/>
        </a:lnSpc>
        <a:spcBef>
          <a:spcPct val="0"/>
        </a:spcBef>
        <a:spcAft>
          <a:spcPct val="0"/>
        </a:spcAft>
        <a:defRPr sz="2933" b="1" i="1">
          <a:solidFill>
            <a:schemeClr val="tx1"/>
          </a:solidFill>
          <a:latin typeface="Verdana" pitchFamily="34" charset="0"/>
          <a:ea typeface="Verdana" pitchFamily="34" charset="0"/>
          <a:cs typeface="Verdana" pitchFamily="34" charset="0"/>
        </a:defRPr>
      </a:lvl1pPr>
      <a:lvl2pPr algn="r" rtl="0" eaLnBrk="0" fontAlgn="base" hangingPunct="0">
        <a:lnSpc>
          <a:spcPct val="70000"/>
        </a:lnSpc>
        <a:spcBef>
          <a:spcPct val="0"/>
        </a:spcBef>
        <a:spcAft>
          <a:spcPct val="0"/>
        </a:spcAft>
        <a:defRPr sz="4000" b="1" i="1">
          <a:solidFill>
            <a:schemeClr val="bg1"/>
          </a:solidFill>
          <a:latin typeface="Arial" charset="0"/>
          <a:ea typeface="ＭＳ Ｐゴシック" charset="0"/>
          <a:cs typeface="ＭＳ Ｐゴシック" charset="0"/>
        </a:defRPr>
      </a:lvl2pPr>
      <a:lvl3pPr algn="r" rtl="0" eaLnBrk="0" fontAlgn="base" hangingPunct="0">
        <a:lnSpc>
          <a:spcPct val="70000"/>
        </a:lnSpc>
        <a:spcBef>
          <a:spcPct val="0"/>
        </a:spcBef>
        <a:spcAft>
          <a:spcPct val="0"/>
        </a:spcAft>
        <a:defRPr sz="4000" b="1" i="1">
          <a:solidFill>
            <a:schemeClr val="bg1"/>
          </a:solidFill>
          <a:latin typeface="Arial" charset="0"/>
          <a:ea typeface="ＭＳ Ｐゴシック" charset="0"/>
          <a:cs typeface="ＭＳ Ｐゴシック" charset="0"/>
        </a:defRPr>
      </a:lvl3pPr>
      <a:lvl4pPr algn="r" rtl="0" eaLnBrk="0" fontAlgn="base" hangingPunct="0">
        <a:lnSpc>
          <a:spcPct val="70000"/>
        </a:lnSpc>
        <a:spcBef>
          <a:spcPct val="0"/>
        </a:spcBef>
        <a:spcAft>
          <a:spcPct val="0"/>
        </a:spcAft>
        <a:defRPr sz="4000" b="1" i="1">
          <a:solidFill>
            <a:schemeClr val="bg1"/>
          </a:solidFill>
          <a:latin typeface="Arial" charset="0"/>
          <a:ea typeface="ＭＳ Ｐゴシック" charset="0"/>
          <a:cs typeface="ＭＳ Ｐゴシック" charset="0"/>
        </a:defRPr>
      </a:lvl4pPr>
      <a:lvl5pPr algn="r" rtl="0" eaLnBrk="0" fontAlgn="base" hangingPunct="0">
        <a:lnSpc>
          <a:spcPct val="70000"/>
        </a:lnSpc>
        <a:spcBef>
          <a:spcPct val="0"/>
        </a:spcBef>
        <a:spcAft>
          <a:spcPct val="0"/>
        </a:spcAft>
        <a:defRPr sz="4000" b="1" i="1">
          <a:solidFill>
            <a:schemeClr val="bg1"/>
          </a:solidFill>
          <a:latin typeface="Arial" charset="0"/>
          <a:ea typeface="ＭＳ Ｐゴシック" charset="0"/>
          <a:cs typeface="ＭＳ Ｐゴシック" charset="0"/>
        </a:defRPr>
      </a:lvl5pPr>
      <a:lvl6pPr marL="609594" algn="r" rtl="0" fontAlgn="base">
        <a:lnSpc>
          <a:spcPct val="70000"/>
        </a:lnSpc>
        <a:spcBef>
          <a:spcPct val="0"/>
        </a:spcBef>
        <a:spcAft>
          <a:spcPct val="0"/>
        </a:spcAft>
        <a:defRPr sz="4000" b="1" i="1">
          <a:solidFill>
            <a:schemeClr val="bg1"/>
          </a:solidFill>
          <a:latin typeface="Arial" charset="0"/>
        </a:defRPr>
      </a:lvl6pPr>
      <a:lvl7pPr marL="1219188" algn="r" rtl="0" fontAlgn="base">
        <a:lnSpc>
          <a:spcPct val="70000"/>
        </a:lnSpc>
        <a:spcBef>
          <a:spcPct val="0"/>
        </a:spcBef>
        <a:spcAft>
          <a:spcPct val="0"/>
        </a:spcAft>
        <a:defRPr sz="4000" b="1" i="1">
          <a:solidFill>
            <a:schemeClr val="bg1"/>
          </a:solidFill>
          <a:latin typeface="Arial" charset="0"/>
        </a:defRPr>
      </a:lvl7pPr>
      <a:lvl8pPr marL="1828782" algn="r" rtl="0" fontAlgn="base">
        <a:lnSpc>
          <a:spcPct val="70000"/>
        </a:lnSpc>
        <a:spcBef>
          <a:spcPct val="0"/>
        </a:spcBef>
        <a:spcAft>
          <a:spcPct val="0"/>
        </a:spcAft>
        <a:defRPr sz="4000" b="1" i="1">
          <a:solidFill>
            <a:schemeClr val="bg1"/>
          </a:solidFill>
          <a:latin typeface="Arial" charset="0"/>
        </a:defRPr>
      </a:lvl8pPr>
      <a:lvl9pPr marL="2438376" algn="r" rtl="0" fontAlgn="base">
        <a:lnSpc>
          <a:spcPct val="70000"/>
        </a:lnSpc>
        <a:spcBef>
          <a:spcPct val="0"/>
        </a:spcBef>
        <a:spcAft>
          <a:spcPct val="0"/>
        </a:spcAft>
        <a:defRPr sz="4000" b="1" i="1">
          <a:solidFill>
            <a:schemeClr val="bg1"/>
          </a:solidFill>
          <a:latin typeface="Arial" charset="0"/>
        </a:defRPr>
      </a:lvl9pPr>
    </p:titleStyle>
    <p:bodyStyle>
      <a:lvl1pPr marL="457195" indent="-457195" algn="l" rtl="0" eaLnBrk="0" fontAlgn="base" hangingPunct="0">
        <a:spcBef>
          <a:spcPct val="20000"/>
        </a:spcBef>
        <a:spcAft>
          <a:spcPct val="0"/>
        </a:spcAft>
        <a:buClr>
          <a:schemeClr val="bg1"/>
        </a:buClr>
        <a:buFontTx/>
        <a:buNone/>
        <a:defRPr lang="en-US" sz="3200" b="1" baseline="0" dirty="0" smtClean="0">
          <a:solidFill>
            <a:schemeClr val="bg1"/>
          </a:solidFill>
          <a:latin typeface="Verdana" pitchFamily="34" charset="0"/>
          <a:ea typeface="Verdana" pitchFamily="34" charset="0"/>
          <a:cs typeface="Verdana" pitchFamily="34" charset="0"/>
        </a:defRPr>
      </a:lvl1pPr>
      <a:lvl2pPr marL="1219188" indent="-609594" algn="l" rtl="0" eaLnBrk="0" fontAlgn="base" hangingPunct="0">
        <a:spcBef>
          <a:spcPct val="20000"/>
        </a:spcBef>
        <a:spcAft>
          <a:spcPct val="0"/>
        </a:spcAft>
        <a:buClr>
          <a:schemeClr val="bg1"/>
        </a:buClr>
        <a:buFont typeface="+mj-lt"/>
        <a:buAutoNum type="arabicPeriod"/>
        <a:defRPr sz="2933" b="1">
          <a:solidFill>
            <a:schemeClr val="bg1"/>
          </a:solidFill>
          <a:latin typeface="Verdana" pitchFamily="34" charset="0"/>
          <a:ea typeface="Verdana" pitchFamily="34" charset="0"/>
          <a:cs typeface="Verdana" pitchFamily="34" charset="0"/>
        </a:defRPr>
      </a:lvl2pPr>
      <a:lvl3pPr marL="1828782" indent="-609594" algn="l" rtl="0" eaLnBrk="0" fontAlgn="base" hangingPunct="0">
        <a:spcBef>
          <a:spcPct val="20000"/>
        </a:spcBef>
        <a:spcAft>
          <a:spcPct val="0"/>
        </a:spcAft>
        <a:buClr>
          <a:schemeClr val="bg1"/>
        </a:buClr>
        <a:buFont typeface="+mj-lt"/>
        <a:buAutoNum type="alphaUcPeriod"/>
        <a:defRPr sz="2666" b="1">
          <a:solidFill>
            <a:schemeClr val="bg1"/>
          </a:solidFill>
          <a:latin typeface="Verdana" pitchFamily="34" charset="0"/>
          <a:ea typeface="Verdana" pitchFamily="34" charset="0"/>
          <a:cs typeface="Verdana" pitchFamily="34" charset="0"/>
        </a:defRPr>
      </a:lvl3pPr>
      <a:lvl4pPr marL="2133578" indent="-304796" algn="l" rtl="0" eaLnBrk="0" fontAlgn="base" hangingPunct="0">
        <a:spcBef>
          <a:spcPct val="20000"/>
        </a:spcBef>
        <a:spcAft>
          <a:spcPct val="0"/>
        </a:spcAft>
        <a:buClr>
          <a:schemeClr val="bg1"/>
        </a:buClr>
        <a:buChar char="•"/>
        <a:defRPr sz="2666" b="1">
          <a:solidFill>
            <a:schemeClr val="bg1"/>
          </a:solidFill>
          <a:latin typeface="Verdana" pitchFamily="34" charset="0"/>
          <a:ea typeface="Verdana" pitchFamily="34" charset="0"/>
          <a:cs typeface="Verdana" pitchFamily="34" charset="0"/>
        </a:defRPr>
      </a:lvl4pPr>
      <a:lvl5pPr marL="2743172" indent="-304796" algn="l" rtl="0" eaLnBrk="0" fontAlgn="base" hangingPunct="0">
        <a:spcBef>
          <a:spcPct val="20000"/>
        </a:spcBef>
        <a:spcAft>
          <a:spcPct val="0"/>
        </a:spcAft>
        <a:buClr>
          <a:schemeClr val="bg1"/>
        </a:buClr>
        <a:buFont typeface="Courier New" pitchFamily="49" charset="0"/>
        <a:buChar char="o"/>
        <a:defRPr sz="2400" b="1">
          <a:solidFill>
            <a:schemeClr val="bg1"/>
          </a:solidFill>
          <a:latin typeface="Verdana" pitchFamily="34" charset="0"/>
          <a:ea typeface="Verdana" pitchFamily="34" charset="0"/>
          <a:cs typeface="Verdana" pitchFamily="34" charset="0"/>
        </a:defRPr>
      </a:lvl5pPr>
      <a:lvl6pPr marL="3352766" indent="-304796" algn="l" rtl="0" fontAlgn="base">
        <a:spcBef>
          <a:spcPct val="20000"/>
        </a:spcBef>
        <a:spcAft>
          <a:spcPct val="0"/>
        </a:spcAft>
        <a:buClr>
          <a:schemeClr val="bg1"/>
        </a:buClr>
        <a:buChar char="•"/>
        <a:defRPr sz="2666" b="1">
          <a:solidFill>
            <a:schemeClr val="bg1"/>
          </a:solidFill>
          <a:latin typeface="+mn-lt"/>
        </a:defRPr>
      </a:lvl6pPr>
      <a:lvl7pPr marL="3962360" indent="-304796" algn="l" rtl="0" fontAlgn="base">
        <a:spcBef>
          <a:spcPct val="20000"/>
        </a:spcBef>
        <a:spcAft>
          <a:spcPct val="0"/>
        </a:spcAft>
        <a:buClr>
          <a:schemeClr val="bg1"/>
        </a:buClr>
        <a:buChar char="•"/>
        <a:defRPr sz="2666" b="1">
          <a:solidFill>
            <a:schemeClr val="bg1"/>
          </a:solidFill>
          <a:latin typeface="+mn-lt"/>
        </a:defRPr>
      </a:lvl7pPr>
      <a:lvl8pPr marL="4571954" indent="-304796" algn="l" rtl="0" fontAlgn="base">
        <a:spcBef>
          <a:spcPct val="20000"/>
        </a:spcBef>
        <a:spcAft>
          <a:spcPct val="0"/>
        </a:spcAft>
        <a:buClr>
          <a:schemeClr val="bg1"/>
        </a:buClr>
        <a:buChar char="•"/>
        <a:defRPr sz="2666" b="1">
          <a:solidFill>
            <a:schemeClr val="bg1"/>
          </a:solidFill>
          <a:latin typeface="+mn-lt"/>
        </a:defRPr>
      </a:lvl8pPr>
      <a:lvl9pPr marL="5181548" indent="-304796" algn="l" rtl="0" fontAlgn="base">
        <a:spcBef>
          <a:spcPct val="20000"/>
        </a:spcBef>
        <a:spcAft>
          <a:spcPct val="0"/>
        </a:spcAft>
        <a:buClr>
          <a:schemeClr val="bg1"/>
        </a:buClr>
        <a:buChar char="•"/>
        <a:defRPr sz="2666" b="1">
          <a:solidFill>
            <a:schemeClr val="bg1"/>
          </a:solidFill>
          <a:latin typeface="+mn-lt"/>
        </a:defRPr>
      </a:lvl9pPr>
    </p:bodyStyle>
    <p:otherStyle>
      <a:defPPr>
        <a:defRPr lang="en-US"/>
      </a:defPPr>
      <a:lvl1pPr marL="0" algn="l" defTabSz="1219188" rtl="0" eaLnBrk="1" latinLnBrk="0" hangingPunct="1">
        <a:defRPr sz="2400" kern="1200">
          <a:solidFill>
            <a:schemeClr val="tx1"/>
          </a:solidFill>
          <a:latin typeface="+mn-lt"/>
          <a:ea typeface="+mn-ea"/>
          <a:cs typeface="+mn-cs"/>
        </a:defRPr>
      </a:lvl1pPr>
      <a:lvl2pPr marL="609594" algn="l" defTabSz="1219188" rtl="0" eaLnBrk="1" latinLnBrk="0" hangingPunct="1">
        <a:defRPr sz="2400" kern="1200">
          <a:solidFill>
            <a:schemeClr val="tx1"/>
          </a:solidFill>
          <a:latin typeface="+mn-lt"/>
          <a:ea typeface="+mn-ea"/>
          <a:cs typeface="+mn-cs"/>
        </a:defRPr>
      </a:lvl2pPr>
      <a:lvl3pPr marL="1219188" algn="l" defTabSz="1219188" rtl="0" eaLnBrk="1" latinLnBrk="0" hangingPunct="1">
        <a:defRPr sz="2400" kern="1200">
          <a:solidFill>
            <a:schemeClr val="tx1"/>
          </a:solidFill>
          <a:latin typeface="+mn-lt"/>
          <a:ea typeface="+mn-ea"/>
          <a:cs typeface="+mn-cs"/>
        </a:defRPr>
      </a:lvl3pPr>
      <a:lvl4pPr marL="1828782" algn="l" defTabSz="1219188" rtl="0" eaLnBrk="1" latinLnBrk="0" hangingPunct="1">
        <a:defRPr sz="2400" kern="1200">
          <a:solidFill>
            <a:schemeClr val="tx1"/>
          </a:solidFill>
          <a:latin typeface="+mn-lt"/>
          <a:ea typeface="+mn-ea"/>
          <a:cs typeface="+mn-cs"/>
        </a:defRPr>
      </a:lvl4pPr>
      <a:lvl5pPr marL="2438376" algn="l" defTabSz="1219188" rtl="0" eaLnBrk="1" latinLnBrk="0" hangingPunct="1">
        <a:defRPr sz="2400" kern="1200">
          <a:solidFill>
            <a:schemeClr val="tx1"/>
          </a:solidFill>
          <a:latin typeface="+mn-lt"/>
          <a:ea typeface="+mn-ea"/>
          <a:cs typeface="+mn-cs"/>
        </a:defRPr>
      </a:lvl5pPr>
      <a:lvl6pPr marL="3047970" algn="l" defTabSz="1219188" rtl="0" eaLnBrk="1" latinLnBrk="0" hangingPunct="1">
        <a:defRPr sz="2400" kern="1200">
          <a:solidFill>
            <a:schemeClr val="tx1"/>
          </a:solidFill>
          <a:latin typeface="+mn-lt"/>
          <a:ea typeface="+mn-ea"/>
          <a:cs typeface="+mn-cs"/>
        </a:defRPr>
      </a:lvl6pPr>
      <a:lvl7pPr marL="3657564" algn="l" defTabSz="1219188" rtl="0" eaLnBrk="1" latinLnBrk="0" hangingPunct="1">
        <a:defRPr sz="2400" kern="1200">
          <a:solidFill>
            <a:schemeClr val="tx1"/>
          </a:solidFill>
          <a:latin typeface="+mn-lt"/>
          <a:ea typeface="+mn-ea"/>
          <a:cs typeface="+mn-cs"/>
        </a:defRPr>
      </a:lvl7pPr>
      <a:lvl8pPr marL="4267157" algn="l" defTabSz="1219188" rtl="0" eaLnBrk="1" latinLnBrk="0" hangingPunct="1">
        <a:defRPr sz="2400" kern="1200">
          <a:solidFill>
            <a:schemeClr val="tx1"/>
          </a:solidFill>
          <a:latin typeface="+mn-lt"/>
          <a:ea typeface="+mn-ea"/>
          <a:cs typeface="+mn-cs"/>
        </a:defRPr>
      </a:lvl8pPr>
      <a:lvl9pPr marL="4876751" algn="l" defTabSz="121918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History Highlight</a:t>
            </a:r>
          </a:p>
        </p:txBody>
      </p:sp>
      <p:sp>
        <p:nvSpPr>
          <p:cNvPr id="3" name="Rectangle 2"/>
          <p:cNvSpPr/>
          <p:nvPr/>
        </p:nvSpPr>
        <p:spPr>
          <a:xfrm>
            <a:off x="1587463" y="992622"/>
            <a:ext cx="5958120" cy="923330"/>
          </a:xfrm>
          <a:prstGeom prst="rect">
            <a:avLst/>
          </a:prstGeom>
        </p:spPr>
        <p:txBody>
          <a:bodyPr wrap="square">
            <a:spAutoFit/>
          </a:bodyPr>
          <a:lstStyle/>
          <a:p>
            <a:r>
              <a:rPr lang="en-US" b="1" u="sng" dirty="0">
                <a:solidFill>
                  <a:schemeClr val="bg1"/>
                </a:solidFill>
                <a:ea typeface="MS Mincho" panose="02020609040205080304" pitchFamily="49" charset="-128"/>
              </a:rPr>
              <a:t>12 Feb 1973</a:t>
            </a:r>
            <a:r>
              <a:rPr lang="en-US" dirty="0">
                <a:solidFill>
                  <a:schemeClr val="bg1"/>
                </a:solidFill>
                <a:ea typeface="MS Mincho" panose="02020609040205080304" pitchFamily="49" charset="-128"/>
              </a:rPr>
              <a:t>~ </a:t>
            </a:r>
            <a:r>
              <a:rPr lang="en-US" dirty="0" err="1">
                <a:solidFill>
                  <a:schemeClr val="bg1"/>
                </a:solidFill>
                <a:ea typeface="MS Mincho" panose="02020609040205080304" pitchFamily="49" charset="-128"/>
              </a:rPr>
              <a:t>AFCS’s</a:t>
            </a:r>
            <a:r>
              <a:rPr lang="en-US" dirty="0">
                <a:solidFill>
                  <a:schemeClr val="bg1"/>
                </a:solidFill>
                <a:ea typeface="MS Mincho" panose="02020609040205080304" pitchFamily="49" charset="-128"/>
              </a:rPr>
              <a:t> 1st Mobile Communications Group supported Operation Homecoming, the repatriation of American POWs from North Vietnam.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33" y="1128095"/>
            <a:ext cx="1396347" cy="1377220"/>
          </a:xfrm>
          <a:prstGeom prst="rect">
            <a:avLst/>
          </a:prstGeom>
        </p:spPr>
      </p:pic>
      <p:sp>
        <p:nvSpPr>
          <p:cNvPr id="15" name="Rectangle 14"/>
          <p:cNvSpPr/>
          <p:nvPr/>
        </p:nvSpPr>
        <p:spPr>
          <a:xfrm>
            <a:off x="3745108" y="2891258"/>
            <a:ext cx="3741542" cy="1477328"/>
          </a:xfrm>
          <a:prstGeom prst="rect">
            <a:avLst/>
          </a:prstGeom>
        </p:spPr>
        <p:txBody>
          <a:bodyPr wrap="square">
            <a:spAutoFit/>
          </a:bodyPr>
          <a:lstStyle/>
          <a:p>
            <a:r>
              <a:rPr lang="en-US" dirty="0">
                <a:solidFill>
                  <a:schemeClr val="bg1"/>
                </a:solidFill>
              </a:rPr>
              <a:t>AFCS provided primary </a:t>
            </a:r>
            <a:r>
              <a:rPr lang="en-US" dirty="0" err="1">
                <a:solidFill>
                  <a:schemeClr val="bg1"/>
                </a:solidFill>
              </a:rPr>
              <a:t>comm</a:t>
            </a:r>
            <a:r>
              <a:rPr lang="en-US" dirty="0">
                <a:solidFill>
                  <a:schemeClr val="bg1"/>
                </a:solidFill>
              </a:rPr>
              <a:t> capabilities in Hanoi, a backup site in Da Nang, and phone lines and circuits to connect former POWs </a:t>
            </a:r>
          </a:p>
          <a:p>
            <a:r>
              <a:rPr lang="en-US" dirty="0">
                <a:solidFill>
                  <a:schemeClr val="bg1"/>
                </a:solidFill>
              </a:rPr>
              <a:t>to their families in the US.</a:t>
            </a:r>
          </a:p>
        </p:txBody>
      </p:sp>
      <p:sp>
        <p:nvSpPr>
          <p:cNvPr id="16" name="Rectangle 15"/>
          <p:cNvSpPr/>
          <p:nvPr/>
        </p:nvSpPr>
        <p:spPr>
          <a:xfrm>
            <a:off x="3745108" y="4459101"/>
            <a:ext cx="5340353" cy="1200329"/>
          </a:xfrm>
          <a:prstGeom prst="rect">
            <a:avLst/>
          </a:prstGeom>
        </p:spPr>
        <p:txBody>
          <a:bodyPr wrap="square">
            <a:spAutoFit/>
          </a:bodyPr>
          <a:lstStyle/>
          <a:p>
            <a:r>
              <a:rPr lang="en-US" dirty="0">
                <a:solidFill>
                  <a:srgbClr val="000000"/>
                </a:solidFill>
                <a:ea typeface="MS Mincho"/>
              </a:rPr>
              <a:t>Worldwide aeromedical evacuation </a:t>
            </a:r>
          </a:p>
          <a:p>
            <a:r>
              <a:rPr lang="en-US" dirty="0">
                <a:solidFill>
                  <a:srgbClr val="000000"/>
                </a:solidFill>
                <a:ea typeface="MS Mincho"/>
              </a:rPr>
              <a:t>was concentrated at Scott and nearly all </a:t>
            </a:r>
          </a:p>
          <a:p>
            <a:r>
              <a:rPr lang="en-US" dirty="0">
                <a:solidFill>
                  <a:srgbClr val="000000"/>
                </a:solidFill>
                <a:ea typeface="MS Mincho"/>
              </a:rPr>
              <a:t>returning POWs came through the base </a:t>
            </a:r>
            <a:r>
              <a:rPr lang="en-US" dirty="0" err="1">
                <a:solidFill>
                  <a:srgbClr val="000000"/>
                </a:solidFill>
                <a:ea typeface="MS Mincho"/>
              </a:rPr>
              <a:t>en</a:t>
            </a:r>
            <a:r>
              <a:rPr lang="en-US" dirty="0">
                <a:solidFill>
                  <a:srgbClr val="000000"/>
                </a:solidFill>
                <a:ea typeface="MS Mincho"/>
              </a:rPr>
              <a:t> route to their final destinations.</a:t>
            </a:r>
            <a:endParaRPr lang="en-US" sz="2000" dirty="0">
              <a:solidFill>
                <a:schemeClr val="bg1"/>
              </a:solidFill>
              <a:latin typeface="Courier New"/>
              <a:ea typeface="Times New Roman"/>
            </a:endParaRPr>
          </a:p>
        </p:txBody>
      </p:sp>
      <p:pic>
        <p:nvPicPr>
          <p:cNvPr id="22" name="Picture 2" descr="http://www.nationalmuseum.af.mil/shared/media/photodb/photos/090424-F-1234P-02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97" t="15845" r="-298" b="5829"/>
          <a:stretch/>
        </p:blipFill>
        <p:spPr bwMode="auto">
          <a:xfrm>
            <a:off x="7324725" y="955502"/>
            <a:ext cx="4867275" cy="25578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rotWithShape="1">
          <a:blip r:embed="rId5">
            <a:extLst>
              <a:ext uri="{28A0092B-C50C-407E-A947-70E740481C1C}">
                <a14:useLocalDpi xmlns:a14="http://schemas.microsoft.com/office/drawing/2010/main" val="0"/>
              </a:ext>
            </a:extLst>
          </a:blip>
          <a:srcRect l="18319" t="-1930" r="10654"/>
          <a:stretch/>
        </p:blipFill>
        <p:spPr>
          <a:xfrm>
            <a:off x="9162968" y="3286125"/>
            <a:ext cx="3029032" cy="3319045"/>
          </a:xfrm>
          <a:prstGeom prst="rect">
            <a:avLst/>
          </a:prstGeom>
          <a:ln>
            <a:noFill/>
          </a:ln>
          <a:effectLst>
            <a:softEdge rad="112500"/>
          </a:effectLst>
        </p:spPr>
      </p:pic>
      <p:sp>
        <p:nvSpPr>
          <p:cNvPr id="26" name="Rectangle 25"/>
          <p:cNvSpPr/>
          <p:nvPr/>
        </p:nvSpPr>
        <p:spPr>
          <a:xfrm>
            <a:off x="4292166" y="5799531"/>
            <a:ext cx="4542039" cy="646331"/>
          </a:xfrm>
          <a:prstGeom prst="rect">
            <a:avLst/>
          </a:prstGeom>
          <a:solidFill>
            <a:schemeClr val="accent2">
              <a:lumMod val="20000"/>
              <a:lumOff val="80000"/>
            </a:schemeClr>
          </a:solidFill>
          <a:ln w="19050">
            <a:solidFill>
              <a:schemeClr val="bg1"/>
            </a:solidFill>
          </a:ln>
        </p:spPr>
        <p:txBody>
          <a:bodyPr wrap="square">
            <a:spAutoFit/>
          </a:bodyPr>
          <a:lstStyle/>
          <a:p>
            <a:r>
              <a:rPr lang="en-US" dirty="0">
                <a:solidFill>
                  <a:schemeClr val="bg1"/>
                </a:solidFill>
              </a:rPr>
              <a:t>7 AFCS deployments supported 54 C-141 missions repatriating 591 American POWs</a:t>
            </a:r>
            <a:endParaRPr lang="en-US" sz="1600" dirty="0">
              <a:solidFill>
                <a:schemeClr val="bg1"/>
              </a:solidFill>
            </a:endParaRPr>
          </a:p>
        </p:txBody>
      </p:sp>
      <p:sp>
        <p:nvSpPr>
          <p:cNvPr id="17" name="Rectangle 16"/>
          <p:cNvSpPr/>
          <p:nvPr/>
        </p:nvSpPr>
        <p:spPr>
          <a:xfrm>
            <a:off x="320769" y="1953072"/>
            <a:ext cx="8154567" cy="923330"/>
          </a:xfrm>
          <a:prstGeom prst="rect">
            <a:avLst/>
          </a:prstGeom>
        </p:spPr>
        <p:txBody>
          <a:bodyPr wrap="square">
            <a:spAutoFit/>
          </a:bodyPr>
          <a:lstStyle/>
          <a:p>
            <a:r>
              <a:rPr lang="en-US" dirty="0">
                <a:solidFill>
                  <a:schemeClr val="bg1"/>
                </a:solidFill>
              </a:rPr>
              <a:t>	      Living up to the group’s motto “first in – last out” the</a:t>
            </a:r>
          </a:p>
          <a:p>
            <a:r>
              <a:rPr lang="en-US" dirty="0">
                <a:solidFill>
                  <a:schemeClr val="bg1"/>
                </a:solidFill>
              </a:rPr>
              <a:t>	     1st MOB was on the first aircraft to land at </a:t>
            </a:r>
            <a:r>
              <a:rPr lang="en-US" dirty="0" err="1">
                <a:solidFill>
                  <a:schemeClr val="bg1"/>
                </a:solidFill>
              </a:rPr>
              <a:t>Gia</a:t>
            </a:r>
            <a:r>
              <a:rPr lang="en-US" dirty="0">
                <a:solidFill>
                  <a:schemeClr val="bg1"/>
                </a:solidFill>
              </a:rPr>
              <a:t> Lam </a:t>
            </a:r>
          </a:p>
          <a:p>
            <a:r>
              <a:rPr lang="en-US" dirty="0">
                <a:solidFill>
                  <a:schemeClr val="bg1"/>
                </a:solidFill>
              </a:rPr>
              <a:t>Airport in Hanoi, North Vietnam, and on the last aircraft to depart. </a:t>
            </a:r>
          </a:p>
        </p:txBody>
      </p:sp>
      <p:pic>
        <p:nvPicPr>
          <p:cNvPr id="18" name="Picture 17"/>
          <p:cNvPicPr>
            <a:picLocks noChangeAspect="1"/>
          </p:cNvPicPr>
          <p:nvPr/>
        </p:nvPicPr>
        <p:blipFill rotWithShape="1">
          <a:blip r:embed="rId6"/>
          <a:srcRect t="5357"/>
          <a:stretch/>
        </p:blipFill>
        <p:spPr>
          <a:xfrm>
            <a:off x="-50074" y="2968576"/>
            <a:ext cx="3955403" cy="3661264"/>
          </a:xfrm>
          <a:prstGeom prst="rect">
            <a:avLst/>
          </a:prstGeom>
          <a:ln>
            <a:noFill/>
          </a:ln>
          <a:effectLst>
            <a:softEdge rad="112500"/>
          </a:effectLst>
        </p:spPr>
      </p:pic>
      <p:pic>
        <p:nvPicPr>
          <p:cNvPr id="1029" name="Picture 5"/>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27214" y1="26768" x2="27214" y2="26768"/>
                        <a14:foregroundMark x1="26998" y1="47980" x2="26998" y2="47980"/>
                        <a14:foregroundMark x1="33261" y1="67172" x2="33261" y2="67172"/>
                        <a14:foregroundMark x1="70410" y1="67677" x2="70410" y2="67677"/>
                        <a14:foregroundMark x1="49028" y1="56566" x2="49028" y2="56566"/>
                        <a14:foregroundMark x1="70410" y1="28788" x2="70410" y2="28788"/>
                        <a14:foregroundMark x1="68898" y1="46970" x2="68898" y2="46970"/>
                      </a14:backgroundRemoval>
                    </a14:imgEffect>
                  </a14:imgLayer>
                </a14:imgProps>
              </a:ext>
              <a:ext uri="{28A0092B-C50C-407E-A947-70E740481C1C}">
                <a14:useLocalDpi xmlns:a14="http://schemas.microsoft.com/office/drawing/2010/main" val="0"/>
              </a:ext>
            </a:extLst>
          </a:blip>
          <a:srcRect/>
          <a:stretch>
            <a:fillRect/>
          </a:stretch>
        </p:blipFill>
        <p:spPr bwMode="auto">
          <a:xfrm>
            <a:off x="7129230" y="3391703"/>
            <a:ext cx="340995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7024648"/>
      </p:ext>
    </p:extLst>
  </p:cSld>
  <p:clrMapOvr>
    <a:masterClrMapping/>
  </p:clrMapOvr>
  <p:transition spd="med">
    <p:fade/>
  </p:transition>
</p:sld>
</file>

<file path=ppt/theme/theme1.xml><?xml version="1.0" encoding="utf-8"?>
<a:theme xmlns:a="http://schemas.openxmlformats.org/drawingml/2006/main" name="COVERS">
  <a:themeElements>
    <a:clrScheme name="Generic 3">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8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800" b="1" i="0" u="none" strike="noStrike" cap="none" normalizeH="0" baseline="0" smtClean="0">
            <a:ln>
              <a:noFill/>
            </a:ln>
            <a:solidFill>
              <a:schemeClr val="bg1"/>
            </a:solidFill>
            <a:effectLst/>
            <a:latin typeface="Arial" charset="0"/>
          </a:defRPr>
        </a:defPPr>
      </a:lstStyle>
    </a:lnDef>
  </a:objectDefaults>
  <a:extraClrSchemeLst>
    <a:extraClrScheme>
      <a:clrScheme name="Generic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2">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Generic 3">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3402</TotalTime>
  <Words>488</Words>
  <Application>Microsoft Office PowerPoint</Application>
  <PresentationFormat>Widescreen</PresentationFormat>
  <Paragraphs>27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MS Mincho</vt:lpstr>
      <vt:lpstr>Arial</vt:lpstr>
      <vt:lpstr>Calibri</vt:lpstr>
      <vt:lpstr>Courier New</vt:lpstr>
      <vt:lpstr>Verdana</vt:lpstr>
      <vt:lpstr>COVERS</vt:lpstr>
      <vt:lpstr>History Highlight</vt:lpstr>
    </vt:vector>
  </TitlesOfParts>
  <Company>U.S. 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DELGADO, JAVY J SrA USAF AMC 375 CS/375 CG/CCEA</dc:creator>
  <cp:lastModifiedBy>William Higginbotham</cp:lastModifiedBy>
  <cp:revision>201</cp:revision>
  <cp:lastPrinted>2020-02-11T21:37:50Z</cp:lastPrinted>
  <dcterms:created xsi:type="dcterms:W3CDTF">2019-07-30T14:34:47Z</dcterms:created>
  <dcterms:modified xsi:type="dcterms:W3CDTF">2024-02-25T22:41:55Z</dcterms:modified>
</cp:coreProperties>
</file>